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68" r:id="rId6"/>
    <p:sldId id="259" r:id="rId7"/>
    <p:sldId id="272" r:id="rId8"/>
    <p:sldId id="271" r:id="rId9"/>
    <p:sldId id="273" r:id="rId10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94681"/>
  </p:normalViewPr>
  <p:slideViewPr>
    <p:cSldViewPr snapToGrid="0" showGuides="1">
      <p:cViewPr varScale="1">
        <p:scale>
          <a:sx n="111" d="100"/>
          <a:sy n="111" d="100"/>
        </p:scale>
        <p:origin x="360" y="200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08473EF-E2E3-4739-A751-18AA3F4BBD5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9BB5EEA8-A8F6-4E03-AF1B-E00E63AC843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4FB1A6E-6EA9-475F-AC94-74C7BE1F5C0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084E7CC-46AD-47BB-8292-AA34B43B91CB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2F6E8C27-3602-4DF5-9B1A-12CAE8FC886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06B052A5-9AF9-4389-81E6-4CFAEAEA7BB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8DD3131-E6CC-4980-A731-C0AA148F0D8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84E0CCA-F0C5-4EFD-81C5-FF41B969442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038D2BD-B2E1-4270-87BF-4140A9BCD1F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AEDE9D3-5B28-4F96-8ADE-B428FE26DB6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82B6069-BDDE-44AE-82AF-4D126D6843D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6907DC7-51FB-4BC4-8B5E-2BD791D97D4E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809AAB4-9FCE-459F-9466-0CC6BC2A0D2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3E661CA9-DF68-4843-8CC3-4F377F0C5BC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0F30480-D00B-4426-B015-8FF812D35E6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64D2EA1-5E13-48C9-8E57-9C08916AAE0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73F800A-BE8C-4D64-8362-3DC69942EC2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7CE111D-107C-47CA-B3E3-716C8CA7CBE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5CDB5E0-D6C6-41C7-9510-8754A73C328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BA0ECDA-CC64-4E5F-ABD2-3EDF9DB720C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B1E1256E-61EB-4897-A972-A4F51D3EB27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F9941E3-ABEE-4979-A690-1CA9F58BB29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DD3C19B-F853-4A85-8290-7E1D842CAC8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75D2F85-34CB-4856-8E63-E689A0DB0A5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22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GB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0A22D3E-0BA2-4D80-B424-878D3361B90B}" type="slidenum">
              <a:rPr lang="en-GB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22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GB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130015-B4F1-454D-B5DE-F0F8F8421A94}" type="slidenum">
              <a:rPr lang="en-GB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0680" cy="362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"/>
          <p:cNvSpPr/>
          <p:nvPr/>
        </p:nvSpPr>
        <p:spPr>
          <a:xfrm>
            <a:off x="0" y="0"/>
            <a:ext cx="12189600" cy="685548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746760" y="444960"/>
            <a:ext cx="4849920" cy="288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ca-ES" sz="6000" b="0" strike="noStrike" spc="-1" dirty="0">
                <a:solidFill>
                  <a:srgbClr val="FFFFFF"/>
                </a:solidFill>
                <a:latin typeface="Calibri Light"/>
              </a:rPr>
              <a:t>Day 3 </a:t>
            </a:r>
            <a:r>
              <a:rPr lang="ca-ES" sz="6000" spc="-1" dirty="0" err="1">
                <a:solidFill>
                  <a:srgbClr val="FFFFFF"/>
                </a:solidFill>
                <a:latin typeface="Calibri Light"/>
              </a:rPr>
              <a:t>T</a:t>
            </a:r>
            <a:r>
              <a:rPr lang="ca-ES" sz="6000" b="0" strike="noStrike" spc="-1" dirty="0" err="1">
                <a:solidFill>
                  <a:srgbClr val="FFFFFF"/>
                </a:solidFill>
                <a:latin typeface="Calibri Light"/>
              </a:rPr>
              <a:t>utorial</a:t>
            </a:r>
            <a:r>
              <a:rPr lang="ca-ES" sz="6000" b="0" strike="noStrike" spc="-1" dirty="0">
                <a:solidFill>
                  <a:srgbClr val="FFFFFF"/>
                </a:solidFill>
                <a:latin typeface="Calibri Light"/>
              </a:rPr>
              <a:t>:</a:t>
            </a:r>
            <a:br>
              <a:rPr dirty="0"/>
            </a:br>
            <a:r>
              <a:rPr lang="ca-ES" sz="6000" b="0" strike="noStrike" spc="-1" dirty="0" err="1">
                <a:solidFill>
                  <a:srgbClr val="FFFFFF"/>
                </a:solidFill>
                <a:latin typeface="Calibri Light"/>
              </a:rPr>
              <a:t>Bayes</a:t>
            </a:r>
            <a:br>
              <a:rPr lang="ca-ES" sz="6000" b="0" strike="noStrike" spc="-1" dirty="0">
                <a:solidFill>
                  <a:srgbClr val="FFFFFF"/>
                </a:solidFill>
                <a:latin typeface="Calibri Light"/>
              </a:rPr>
            </a:br>
            <a:r>
              <a:rPr lang="ca-ES" sz="6000" b="0" strike="noStrike" spc="-1" dirty="0">
                <a:solidFill>
                  <a:srgbClr val="FFFFFF"/>
                </a:solidFill>
                <a:latin typeface="Calibri Light"/>
              </a:rPr>
              <a:t>Part 1</a:t>
            </a:r>
            <a:endParaRPr lang="en-GB" sz="6000" b="0" strike="noStrike" spc="-1" dirty="0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746760" y="4750920"/>
            <a:ext cx="4642560" cy="1145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ca-ES" sz="2800" b="0" strike="noStrike" spc="-1" dirty="0">
                <a:solidFill>
                  <a:srgbClr val="FFFFFF"/>
                </a:solidFill>
                <a:latin typeface="Calibri"/>
              </a:rPr>
              <a:t>BAMB! </a:t>
            </a:r>
            <a:r>
              <a:rPr lang="ca-ES" sz="2800" b="0" strike="noStrike" spc="-1" dirty="0" err="1">
                <a:solidFill>
                  <a:srgbClr val="FFFFFF"/>
                </a:solidFill>
                <a:latin typeface="Calibri"/>
              </a:rPr>
              <a:t>Summer</a:t>
            </a:r>
            <a:r>
              <a:rPr lang="ca-ES" sz="2800" b="0" strike="noStrike" spc="-1" dirty="0">
                <a:solidFill>
                  <a:srgbClr val="FFFFFF"/>
                </a:solidFill>
                <a:latin typeface="Calibri"/>
              </a:rPr>
              <a:t> </a:t>
            </a:r>
            <a:r>
              <a:rPr lang="ca-ES" sz="2800" b="0" strike="noStrike" spc="-1" dirty="0" err="1">
                <a:solidFill>
                  <a:srgbClr val="FFFFFF"/>
                </a:solidFill>
                <a:latin typeface="Calibri"/>
              </a:rPr>
              <a:t>School</a:t>
            </a:r>
            <a:br>
              <a:rPr dirty="0"/>
            </a:br>
            <a:endParaRPr lang="en-GB" sz="2800" b="0" strike="noStrike" spc="-1" dirty="0">
              <a:latin typeface="Arial"/>
            </a:endParaRPr>
          </a:p>
        </p:txBody>
      </p:sp>
      <p:sp>
        <p:nvSpPr>
          <p:cNvPr id="85" name="Freeform: Shape 10"/>
          <p:cNvSpPr/>
          <p:nvPr/>
        </p:nvSpPr>
        <p:spPr>
          <a:xfrm flipH="1">
            <a:off x="-2160" y="0"/>
            <a:ext cx="6170400" cy="6855480"/>
          </a:xfrm>
          <a:custGeom>
            <a:avLst/>
            <a:gdLst/>
            <a:ahLst/>
            <a:cxnLst/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86" name="Freeform: Shape 12"/>
          <p:cNvSpPr/>
          <p:nvPr/>
        </p:nvSpPr>
        <p:spPr>
          <a:xfrm>
            <a:off x="0" y="0"/>
            <a:ext cx="6021720" cy="685548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pic>
        <p:nvPicPr>
          <p:cNvPr id="87" name="Imatge 3"/>
          <p:cNvPicPr/>
          <p:nvPr/>
        </p:nvPicPr>
        <p:blipFill>
          <a:blip r:embed="rId2"/>
          <a:srcRect r="5307"/>
          <a:stretch/>
        </p:blipFill>
        <p:spPr>
          <a:xfrm>
            <a:off x="0" y="20160"/>
            <a:ext cx="5341680" cy="3736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Tutorial overview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2143287"/>
            <a:ext cx="10728360" cy="416859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9500" lnSpcReduction="10000"/>
          </a:bodyPr>
          <a:lstStyle/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r>
              <a:rPr lang="en-GB" sz="4000" b="0" strike="noStrike" spc="-1" dirty="0">
                <a:solidFill>
                  <a:srgbClr val="000000"/>
                </a:solidFill>
                <a:latin typeface="Calibri"/>
              </a:rPr>
              <a:t>Basic Bayes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b="0" strike="noStrike" spc="-1" dirty="0">
                <a:solidFill>
                  <a:srgbClr val="000000"/>
                </a:solidFill>
                <a:latin typeface="Calibri"/>
              </a:rPr>
              <a:t>Bayes theorem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Bayesian Statistics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b="0" strike="noStrike" spc="-1" dirty="0">
                <a:solidFill>
                  <a:srgbClr val="000000"/>
                </a:solidFill>
                <a:latin typeface="Calibri"/>
              </a:rPr>
              <a:t>Using prior knowledge</a:t>
            </a:r>
          </a:p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r>
              <a:rPr lang="en-GB" sz="4000" spc="-1" dirty="0">
                <a:solidFill>
                  <a:srgbClr val="000000"/>
                </a:solidFill>
                <a:latin typeface="Calibri"/>
              </a:rPr>
              <a:t>Bayesian Observers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Neural orientation likelihoods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Cardinal prior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Biological implementation</a:t>
            </a:r>
          </a:p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endParaRPr lang="en-GB" sz="40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0" name="Imatge 1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1. Basic Bayes</a:t>
            </a:r>
            <a:endParaRPr lang="en-GB" sz="4000" b="0" strike="noStrike" spc="-1" dirty="0">
              <a:latin typeface="Arial"/>
            </a:endParaRPr>
          </a:p>
        </p:txBody>
      </p:sp>
      <p:pic>
        <p:nvPicPr>
          <p:cNvPr id="92" name="Imatge 3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  <p:sp>
        <p:nvSpPr>
          <p:cNvPr id="93" name="Espace réservé du contenu 2"/>
          <p:cNvSpPr/>
          <p:nvPr/>
        </p:nvSpPr>
        <p:spPr>
          <a:xfrm>
            <a:off x="609840" y="979200"/>
            <a:ext cx="6228000" cy="549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3000"/>
          </a:bodyPr>
          <a:lstStyle/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endParaRPr lang="en-GB" sz="4000" b="0" strike="noStrike" spc="-1" dirty="0">
              <a:latin typeface="Arial"/>
            </a:endParaRPr>
          </a:p>
        </p:txBody>
      </p:sp>
      <p:pic>
        <p:nvPicPr>
          <p:cNvPr id="4" name="Picture 3" descr="A mathematical equation with black text&#10;&#10;Description automatically generated">
            <a:extLst>
              <a:ext uri="{FF2B5EF4-FFF2-40B4-BE49-F238E27FC236}">
                <a16:creationId xmlns:a16="http://schemas.microsoft.com/office/drawing/2014/main" id="{B0A77127-B83E-C526-313F-94A844F7B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820" y="1503730"/>
            <a:ext cx="4165600" cy="1231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35DAEC-2A31-E786-D14E-AA7270E2C540}"/>
              </a:ext>
            </a:extLst>
          </p:cNvPr>
          <p:cNvSpPr txBox="1"/>
          <p:nvPr/>
        </p:nvSpPr>
        <p:spPr>
          <a:xfrm>
            <a:off x="609480" y="3429000"/>
            <a:ext cx="69717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4000" dirty="0"/>
              <a:t> Simple statistics</a:t>
            </a:r>
          </a:p>
          <a:p>
            <a:pPr marL="342900" indent="-342900">
              <a:buAutoNum type="arabicPeriod"/>
            </a:pPr>
            <a:r>
              <a:rPr lang="en-US" sz="4000" dirty="0"/>
              <a:t> Statistics over distributions </a:t>
            </a:r>
          </a:p>
          <a:p>
            <a:pPr marL="342900" indent="-342900">
              <a:buAutoNum type="arabicPeriod"/>
            </a:pPr>
            <a:r>
              <a:rPr lang="en-US" sz="4000" dirty="0"/>
              <a:t> Using prior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1. Basic Bayes</a:t>
            </a:r>
            <a:endParaRPr lang="en-GB" sz="4000" b="0" strike="noStrike" spc="-1" dirty="0">
              <a:latin typeface="Arial"/>
            </a:endParaRPr>
          </a:p>
        </p:txBody>
      </p:sp>
      <p:pic>
        <p:nvPicPr>
          <p:cNvPr id="92" name="Imatge 3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  <p:sp>
        <p:nvSpPr>
          <p:cNvPr id="93" name="Espace réservé du contenu 2"/>
          <p:cNvSpPr/>
          <p:nvPr/>
        </p:nvSpPr>
        <p:spPr>
          <a:xfrm>
            <a:off x="609840" y="979200"/>
            <a:ext cx="6228000" cy="549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rmAutofit fontScale="93000"/>
          </a:bodyPr>
          <a:lstStyle/>
          <a:p>
            <a:pPr marL="216000" indent="-216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</a:tabLst>
            </a:pPr>
            <a:endParaRPr lang="en-GB" sz="4000" b="0" strike="noStrike" spc="-1" dirty="0">
              <a:latin typeface="Arial"/>
            </a:endParaRPr>
          </a:p>
        </p:txBody>
      </p:sp>
      <p:pic>
        <p:nvPicPr>
          <p:cNvPr id="7" name="Picture 6" descr="A group of graphs showing the different functions of a function&#10;&#10;Description automatically generated">
            <a:extLst>
              <a:ext uri="{FF2B5EF4-FFF2-40B4-BE49-F238E27FC236}">
                <a16:creationId xmlns:a16="http://schemas.microsoft.com/office/drawing/2014/main" id="{198488CD-7A29-D8FA-EA59-2BE67E436E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917" y="1061420"/>
            <a:ext cx="5751077" cy="549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CFF29A-7CB2-2689-5FBE-E0852382E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84955" y="1061420"/>
            <a:ext cx="5499000" cy="5499000"/>
          </a:xfrm>
          <a:prstGeom prst="rect">
            <a:avLst/>
          </a:prstGeom>
        </p:spPr>
      </p:pic>
      <p:pic>
        <p:nvPicPr>
          <p:cNvPr id="3" name="Picture 2" descr="A group of graphs with red lines&#10;&#10;Description automatically generated">
            <a:extLst>
              <a:ext uri="{FF2B5EF4-FFF2-40B4-BE49-F238E27FC236}">
                <a16:creationId xmlns:a16="http://schemas.microsoft.com/office/drawing/2014/main" id="{5C93948C-FB8E-C177-6C8D-2A4468F3E5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055" y="1118520"/>
            <a:ext cx="53848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7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4 Effect of the light-from-above prior on perception using ambiguous... |  Download Scientific Diagram">
            <a:extLst>
              <a:ext uri="{FF2B5EF4-FFF2-40B4-BE49-F238E27FC236}">
                <a16:creationId xmlns:a16="http://schemas.microsoft.com/office/drawing/2014/main" id="{673EE539-3DD2-ECA5-6DFD-741870C7C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182" y="3006851"/>
            <a:ext cx="7205636" cy="3568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84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2. Bayesian Observers</a:t>
            </a:r>
            <a:endParaRPr lang="en-GB" sz="4000" b="0" strike="noStrike" spc="-1" dirty="0">
              <a:latin typeface="Arial"/>
            </a:endParaRPr>
          </a:p>
        </p:txBody>
      </p:sp>
      <p:pic>
        <p:nvPicPr>
          <p:cNvPr id="97" name="Imatge 2"/>
          <p:cNvPicPr/>
          <p:nvPr/>
        </p:nvPicPr>
        <p:blipFill>
          <a:blip r:embed="rId3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  <p:pic>
        <p:nvPicPr>
          <p:cNvPr id="3" name="Picture 2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3A686F5F-53A5-F762-800B-67BFCD146E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230" y="1593527"/>
            <a:ext cx="6667500" cy="134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84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2. Bayesian Observers</a:t>
            </a:r>
            <a:endParaRPr lang="en-GB" sz="4000" b="0" strike="noStrike" spc="-1" dirty="0">
              <a:latin typeface="Arial"/>
            </a:endParaRPr>
          </a:p>
        </p:txBody>
      </p:sp>
      <p:pic>
        <p:nvPicPr>
          <p:cNvPr id="97" name="Imatge 2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  <p:pic>
        <p:nvPicPr>
          <p:cNvPr id="3" name="Picture 2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3A686F5F-53A5-F762-800B-67BFCD146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230" y="1593527"/>
            <a:ext cx="6667500" cy="1346200"/>
          </a:xfrm>
          <a:prstGeom prst="rect">
            <a:avLst/>
          </a:prstGeom>
        </p:spPr>
      </p:pic>
      <p:pic>
        <p:nvPicPr>
          <p:cNvPr id="10" name="Picture 9" descr="Several white objects on a green surface&#10;&#10;Description automatically generated">
            <a:extLst>
              <a:ext uri="{FF2B5EF4-FFF2-40B4-BE49-F238E27FC236}">
                <a16:creationId xmlns:a16="http://schemas.microsoft.com/office/drawing/2014/main" id="{A628F0BB-370A-D3DD-7891-373F596F8B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730" y="3238480"/>
            <a:ext cx="6032500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81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84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2. Bayesian Observers</a:t>
            </a:r>
            <a:endParaRPr lang="en-GB" sz="4000" b="0" strike="noStrike" spc="-1" dirty="0">
              <a:latin typeface="Arial"/>
            </a:endParaRPr>
          </a:p>
        </p:txBody>
      </p:sp>
      <p:pic>
        <p:nvPicPr>
          <p:cNvPr id="97" name="Imatge 2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  <p:pic>
        <p:nvPicPr>
          <p:cNvPr id="3" name="Picture 2" descr="A math equation with black text&#10;&#10;Description automatically generated">
            <a:extLst>
              <a:ext uri="{FF2B5EF4-FFF2-40B4-BE49-F238E27FC236}">
                <a16:creationId xmlns:a16="http://schemas.microsoft.com/office/drawing/2014/main" id="{3A686F5F-53A5-F762-800B-67BFCD146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230" y="1593527"/>
            <a:ext cx="6667500" cy="1346200"/>
          </a:xfrm>
          <a:prstGeom prst="rect">
            <a:avLst/>
          </a:prstGeom>
        </p:spPr>
      </p:pic>
      <p:pic>
        <p:nvPicPr>
          <p:cNvPr id="4" name="Picture 3" descr="A blue line graph with numbers&#10;&#10;Description automatically generated">
            <a:extLst>
              <a:ext uri="{FF2B5EF4-FFF2-40B4-BE49-F238E27FC236}">
                <a16:creationId xmlns:a16="http://schemas.microsoft.com/office/drawing/2014/main" id="{CE6A2F33-7118-AACE-B49B-F403605EB2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872" y="3125121"/>
            <a:ext cx="4994501" cy="3671679"/>
          </a:xfrm>
          <a:prstGeom prst="rect">
            <a:avLst/>
          </a:prstGeom>
        </p:spPr>
      </p:pic>
      <p:pic>
        <p:nvPicPr>
          <p:cNvPr id="9" name="Picture 8" descr="A graph of colored lines&#10;&#10;Description automatically generated">
            <a:extLst>
              <a:ext uri="{FF2B5EF4-FFF2-40B4-BE49-F238E27FC236}">
                <a16:creationId xmlns:a16="http://schemas.microsoft.com/office/drawing/2014/main" id="{86B72E16-C7DC-D9DA-0FFD-1F36E25DEC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072" y="3131511"/>
            <a:ext cx="4892745" cy="3646240"/>
          </a:xfrm>
          <a:prstGeom prst="rect">
            <a:avLst/>
          </a:prstGeom>
        </p:spPr>
      </p:pic>
      <p:pic>
        <p:nvPicPr>
          <p:cNvPr id="11" name="Picture 10" descr="A blue line graph with numbers&#10;&#10;Description automatically generated">
            <a:extLst>
              <a:ext uri="{FF2B5EF4-FFF2-40B4-BE49-F238E27FC236}">
                <a16:creationId xmlns:a16="http://schemas.microsoft.com/office/drawing/2014/main" id="{F3F17AF2-2222-9BA9-DAB2-AA06965A5E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39" y="3343327"/>
            <a:ext cx="4456726" cy="323243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21881C-2C61-AFAD-C491-675B07483263}"/>
              </a:ext>
            </a:extLst>
          </p:cNvPr>
          <p:cNvSpPr txBox="1"/>
          <p:nvPr/>
        </p:nvSpPr>
        <p:spPr>
          <a:xfrm>
            <a:off x="1374183" y="2847758"/>
            <a:ext cx="2390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Maximum a posteriori</a:t>
            </a:r>
          </a:p>
        </p:txBody>
      </p:sp>
    </p:spTree>
    <p:extLst>
      <p:ext uri="{BB962C8B-B14F-4D97-AF65-F5344CB8AC3E}">
        <p14:creationId xmlns:p14="http://schemas.microsoft.com/office/powerpoint/2010/main" val="1255167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61200"/>
            <a:ext cx="10970280" cy="11404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en-GB" sz="4000" b="0" strike="noStrike" spc="-1" dirty="0">
                <a:solidFill>
                  <a:srgbClr val="000090"/>
                </a:solidFill>
                <a:latin typeface="Calibri Light"/>
              </a:rPr>
              <a:t>Tutorial overview</a:t>
            </a:r>
            <a:endParaRPr lang="en-GB" sz="4000" b="0" strike="noStrike" spc="-1" dirty="0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09480" y="2143287"/>
            <a:ext cx="10728360" cy="4168593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99500" lnSpcReduction="10000"/>
          </a:bodyPr>
          <a:lstStyle/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r>
              <a:rPr lang="en-GB" sz="4000" b="0" strike="noStrike" spc="-1" dirty="0">
                <a:solidFill>
                  <a:srgbClr val="000000"/>
                </a:solidFill>
                <a:latin typeface="Calibri"/>
              </a:rPr>
              <a:t>Basic Bayes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b="0" strike="noStrike" spc="-1" dirty="0">
                <a:solidFill>
                  <a:srgbClr val="000000"/>
                </a:solidFill>
                <a:latin typeface="Calibri"/>
              </a:rPr>
              <a:t>Bayes theorem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Bayesian Statistics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b="0" strike="noStrike" spc="-1" dirty="0">
                <a:solidFill>
                  <a:srgbClr val="000000"/>
                </a:solidFill>
                <a:latin typeface="Calibri"/>
              </a:rPr>
              <a:t>Using prior knowledge</a:t>
            </a:r>
          </a:p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r>
              <a:rPr lang="en-GB" sz="4000" spc="-1" dirty="0">
                <a:solidFill>
                  <a:srgbClr val="000000"/>
                </a:solidFill>
                <a:latin typeface="Calibri"/>
              </a:rPr>
              <a:t>Bayesian Observers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Neural orientation likelihoods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Cardinal prior</a:t>
            </a:r>
          </a:p>
          <a:p>
            <a:pPr marL="1200150" lvl="1" indent="-742950"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lphaLcPeriod"/>
              <a:tabLst>
                <a:tab pos="0" algn="l"/>
              </a:tabLst>
            </a:pPr>
            <a:r>
              <a:rPr lang="en-GB" sz="2600" spc="-1" dirty="0">
                <a:solidFill>
                  <a:srgbClr val="000000"/>
                </a:solidFill>
                <a:latin typeface="Calibri"/>
              </a:rPr>
              <a:t>Biological implementation</a:t>
            </a:r>
          </a:p>
          <a:p>
            <a:pPr marL="742950" indent="-74295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100000"/>
              <a:buFont typeface="+mj-lt"/>
              <a:buAutoNum type="arabicPeriod"/>
              <a:tabLst>
                <a:tab pos="0" algn="l"/>
              </a:tabLst>
            </a:pPr>
            <a:endParaRPr lang="en-GB" sz="4000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0" name="Imatge 1"/>
          <p:cNvPicPr/>
          <p:nvPr/>
        </p:nvPicPr>
        <p:blipFill>
          <a:blip r:embed="rId2"/>
          <a:stretch/>
        </p:blipFill>
        <p:spPr>
          <a:xfrm>
            <a:off x="11353680" y="6311880"/>
            <a:ext cx="798120" cy="5277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873182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11553</TotalTime>
  <Words>88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Day 3 Tutorial: Bayes Part 1</vt:lpstr>
      <vt:lpstr>Tutorial overview</vt:lpstr>
      <vt:lpstr>1. Basic Bayes</vt:lpstr>
      <vt:lpstr>1. Basic Bayes</vt:lpstr>
      <vt:lpstr>2. Bayesian Observers</vt:lpstr>
      <vt:lpstr>2. Bayesian Observers</vt:lpstr>
      <vt:lpstr>2. Bayesian Observers</vt:lpstr>
      <vt:lpstr>Tutorial overview</vt:lpstr>
    </vt:vector>
  </TitlesOfParts>
  <Company>Universitat Pompeu Fabra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modelling of behavioral data and linear regression</dc:title>
  <dc:subject/>
  <dc:creator>u109469</dc:creator>
  <dc:description/>
  <cp:lastModifiedBy>Tarryn Balsdon</cp:lastModifiedBy>
  <cp:revision>137</cp:revision>
  <dcterms:created xsi:type="dcterms:W3CDTF">2019-06-18T16:37:23Z</dcterms:created>
  <dcterms:modified xsi:type="dcterms:W3CDTF">2024-07-18T07:16:14Z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</vt:i4>
  </property>
  <property fmtid="{D5CDD505-2E9C-101B-9397-08002B2CF9AE}" pid="3" name="PresentationFormat">
    <vt:lpwstr>Personnalisé</vt:lpwstr>
  </property>
  <property fmtid="{D5CDD505-2E9C-101B-9397-08002B2CF9AE}" pid="4" name="Slides">
    <vt:i4>16</vt:i4>
  </property>
</Properties>
</file>